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8"/>
  </p:notesMasterIdLst>
  <p:sldIdLst>
    <p:sldId id="266" r:id="rId2"/>
    <p:sldId id="258" r:id="rId3"/>
    <p:sldId id="267" r:id="rId4"/>
    <p:sldId id="277" r:id="rId5"/>
    <p:sldId id="257" r:id="rId6"/>
    <p:sldId id="259" r:id="rId7"/>
    <p:sldId id="263" r:id="rId8"/>
    <p:sldId id="276" r:id="rId9"/>
    <p:sldId id="274" r:id="rId10"/>
    <p:sldId id="278" r:id="rId11"/>
    <p:sldId id="279" r:id="rId12"/>
    <p:sldId id="275" r:id="rId13"/>
    <p:sldId id="268" r:id="rId14"/>
    <p:sldId id="271" r:id="rId15"/>
    <p:sldId id="273" r:id="rId16"/>
    <p:sldId id="269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FF"/>
    <a:srgbClr val="FF33CC"/>
    <a:srgbClr val="FF6600"/>
    <a:srgbClr val="FF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>
      <p:cViewPr varScale="1">
        <p:scale>
          <a:sx n="105" d="100"/>
          <a:sy n="105" d="100"/>
        </p:scale>
        <p:origin x="1758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03659-FAAB-4B3E-A08E-C4256022BA94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83A18-F9A9-4575-8854-C2DEA77D3EB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375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83A18-F9A9-4575-8854-C2DEA77D3EBF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335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F82E2-9BAB-4C73-A1E8-1A34E9145D97}" type="datetimeFigureOut">
              <a:rPr lang="de-DE" smtClean="0"/>
              <a:pPr/>
              <a:t>29.09.2025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C7F27-1E4B-439E-B651-1011FFCD9D2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496944" cy="6566398"/>
          </a:xfrm>
        </p:spPr>
      </p:pic>
      <p:pic>
        <p:nvPicPr>
          <p:cNvPr id="6" name="Grafik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2043775" cy="12241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304256" cy="10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441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65F03-83FB-455E-AFAB-5344A433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Digitalisierung – </a:t>
            </a:r>
            <a:r>
              <a:rPr lang="de-DE" sz="1800" dirty="0"/>
              <a:t>es geht immer weiter! </a:t>
            </a:r>
            <a:endParaRPr lang="de-DE" sz="3200" dirty="0"/>
          </a:p>
        </p:txBody>
      </p:sp>
      <p:pic>
        <p:nvPicPr>
          <p:cNvPr id="4" name="Grafik 3" descr="logo.jpg">
            <a:extLst>
              <a:ext uri="{FF2B5EF4-FFF2-40B4-BE49-F238E27FC236}">
                <a16:creationId xmlns:a16="http://schemas.microsoft.com/office/drawing/2014/main" id="{C253AD6A-C157-4AD5-9BCB-49F6092F04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9535"/>
            <a:ext cx="1224136" cy="73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2" descr="https://sz-apensen.de/iserv/file/preview/m/RmlsZXMvRm90b3MvSG9tZXBhZ2UvSU1HXzE2NzYuSlBH">
            <a:extLst>
              <a:ext uri="{FF2B5EF4-FFF2-40B4-BE49-F238E27FC236}">
                <a16:creationId xmlns:a16="http://schemas.microsoft.com/office/drawing/2014/main" id="{853A8F32-0700-4ED8-A488-3830E6EA7B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848597F9-4C0F-46DE-8F59-1F803510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34" y="332656"/>
            <a:ext cx="122253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sz-apensen.de/iserv/fs/file/mail/thomas.leffler@sz-apensen.de/SU5CT1g/44053/2/PXL_20250206_133746667.jpg">
            <a:extLst>
              <a:ext uri="{FF2B5EF4-FFF2-40B4-BE49-F238E27FC236}">
                <a16:creationId xmlns:a16="http://schemas.microsoft.com/office/drawing/2014/main" id="{09A67D64-3BBA-4229-83A6-4336B85C48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BAD1539-6CEA-4203-A44A-AF45D0E02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66" y="1149397"/>
            <a:ext cx="3367142" cy="27363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30" name="Picture 6" descr="product-search">
            <a:extLst>
              <a:ext uri="{FF2B5EF4-FFF2-40B4-BE49-F238E27FC236}">
                <a16:creationId xmlns:a16="http://schemas.microsoft.com/office/drawing/2014/main" id="{F065F67D-153A-4626-822F-988F97D8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81" y="1115117"/>
            <a:ext cx="5645918" cy="31052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91A8611-E6CE-4D50-AC96-8A27F3351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22" y="3581400"/>
            <a:ext cx="4161333" cy="311991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F944CB8-B7B0-4F7C-A1E0-ED0D276DE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3512768"/>
            <a:ext cx="3328047" cy="32045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89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65F03-83FB-455E-AFAB-5344A433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Digitalisierung – </a:t>
            </a:r>
            <a:r>
              <a:rPr lang="de-DE" sz="1800" dirty="0"/>
              <a:t>es geht immer weiter! </a:t>
            </a:r>
            <a:endParaRPr lang="de-DE" sz="3200" dirty="0"/>
          </a:p>
        </p:txBody>
      </p:sp>
      <p:pic>
        <p:nvPicPr>
          <p:cNvPr id="4" name="Grafik 3" descr="logo.jpg">
            <a:extLst>
              <a:ext uri="{FF2B5EF4-FFF2-40B4-BE49-F238E27FC236}">
                <a16:creationId xmlns:a16="http://schemas.microsoft.com/office/drawing/2014/main" id="{C253AD6A-C157-4AD5-9BCB-49F6092F04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9535"/>
            <a:ext cx="1224136" cy="73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2" descr="https://sz-apensen.de/iserv/file/preview/m/RmlsZXMvRm90b3MvSG9tZXBhZ2UvSU1HXzE2NzYuSlBH">
            <a:extLst>
              <a:ext uri="{FF2B5EF4-FFF2-40B4-BE49-F238E27FC236}">
                <a16:creationId xmlns:a16="http://schemas.microsoft.com/office/drawing/2014/main" id="{853A8F32-0700-4ED8-A488-3830E6EA7B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848597F9-4C0F-46DE-8F59-1F803510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34" y="332656"/>
            <a:ext cx="122253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sz-apensen.de/iserv/fs/file/mail/thomas.leffler@sz-apensen.de/SU5CT1g/44053/2/PXL_20250206_133746667.jpg">
            <a:extLst>
              <a:ext uri="{FF2B5EF4-FFF2-40B4-BE49-F238E27FC236}">
                <a16:creationId xmlns:a16="http://schemas.microsoft.com/office/drawing/2014/main" id="{09A67D64-3BBA-4229-83A6-4336B85C48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0" name="Picture 2" descr="fobizz | Calliope mini im Unterricht">
            <a:extLst>
              <a:ext uri="{FF2B5EF4-FFF2-40B4-BE49-F238E27FC236}">
                <a16:creationId xmlns:a16="http://schemas.microsoft.com/office/drawing/2014/main" id="{34D4D436-E3D1-4874-9404-2EE979B69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4" y="1411902"/>
            <a:ext cx="6667500" cy="34861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tatic.betzold.de/images/prod/E_761103/LEGO-Education-SPIKE-Prime-Set-E_761103_h-ZN.jpg?_gl=1*uwmcwm*_up*MQ..*_ga*MTQ3NjAzMzM4MS4xNzM4OTE4NjIx*_ga_68VR4XFBFC*MTczODkxODYyMS4xLjAuMTczODkxODYyMS4wLjAuMjE4NjkyMDI3">
            <a:extLst>
              <a:ext uri="{FF2B5EF4-FFF2-40B4-BE49-F238E27FC236}">
                <a16:creationId xmlns:a16="http://schemas.microsoft.com/office/drawing/2014/main" id="{2932A9FF-3617-4286-B575-F2270DCDD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43168"/>
            <a:ext cx="3982176" cy="39821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7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65F03-83FB-455E-AFAB-5344A433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Digitalisierung – </a:t>
            </a:r>
            <a:r>
              <a:rPr lang="de-DE" sz="1800" dirty="0"/>
              <a:t>es geht immer weiter! </a:t>
            </a:r>
            <a:endParaRPr lang="de-DE" sz="3200" dirty="0"/>
          </a:p>
        </p:txBody>
      </p:sp>
      <p:pic>
        <p:nvPicPr>
          <p:cNvPr id="4" name="Grafik 3" descr="logo.jpg">
            <a:extLst>
              <a:ext uri="{FF2B5EF4-FFF2-40B4-BE49-F238E27FC236}">
                <a16:creationId xmlns:a16="http://schemas.microsoft.com/office/drawing/2014/main" id="{C253AD6A-C157-4AD5-9BCB-49F6092F04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9535"/>
            <a:ext cx="1224136" cy="733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D9FC0-8D15-440F-B4F1-99583809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58106"/>
            <a:ext cx="122253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 descr="https://sz-apensen.de/iserv/file/preview/m/RmlsZXMvRm90b3MvSG9tZXBhZ2UvSU1HXzE2NzYuSlBH">
            <a:extLst>
              <a:ext uri="{FF2B5EF4-FFF2-40B4-BE49-F238E27FC236}">
                <a16:creationId xmlns:a16="http://schemas.microsoft.com/office/drawing/2014/main" id="{853A8F32-0700-4ED8-A488-3830E6EA7B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7" name="Grafik 6" descr="Ein Bild, das Text, Schrift, Grafiken, Symbol enthält.&#10;&#10;Automatisch generierte Beschreibung">
            <a:extLst>
              <a:ext uri="{FF2B5EF4-FFF2-40B4-BE49-F238E27FC236}">
                <a16:creationId xmlns:a16="http://schemas.microsoft.com/office/drawing/2014/main" id="{A762D304-FA42-2A47-243D-525A7C8AC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6" y="1622535"/>
            <a:ext cx="1993404" cy="1993404"/>
          </a:xfrm>
          <a:prstGeom prst="rect">
            <a:avLst/>
          </a:prstGeom>
        </p:spPr>
      </p:pic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FEB8C6E2-02A5-9C2D-9101-E1C6C0A9A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89" y="4506912"/>
            <a:ext cx="3215217" cy="1866900"/>
          </a:xfrm>
          <a:prstGeom prst="rect">
            <a:avLst/>
          </a:prstGeom>
        </p:spPr>
      </p:pic>
      <p:pic>
        <p:nvPicPr>
          <p:cNvPr id="19" name="Grafik 18" descr="Ein Bild, das Grafiken, Kreis, Schrift, Grafikdesign enthält.&#10;&#10;Automatisch generierte Beschreibung">
            <a:extLst>
              <a:ext uri="{FF2B5EF4-FFF2-40B4-BE49-F238E27FC236}">
                <a16:creationId xmlns:a16="http://schemas.microsoft.com/office/drawing/2014/main" id="{A2DAB945-3975-73F6-B0BA-BB9ED0E99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3" y="5070458"/>
            <a:ext cx="2670349" cy="1227747"/>
          </a:xfrm>
          <a:prstGeom prst="rect">
            <a:avLst/>
          </a:prstGeom>
        </p:spPr>
      </p:pic>
      <p:pic>
        <p:nvPicPr>
          <p:cNvPr id="1026" name="Picture 2" descr="Schulmanager - Grundschule Weichering">
            <a:extLst>
              <a:ext uri="{FF2B5EF4-FFF2-40B4-BE49-F238E27FC236}">
                <a16:creationId xmlns:a16="http://schemas.microsoft.com/office/drawing/2014/main" id="{51FE8DF5-13B3-0DB6-3697-B19322490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38" y="3276600"/>
            <a:ext cx="3570352" cy="7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Homepage DB - Digitale Bildungswochen Januar/Februar 2024">
            <a:extLst>
              <a:ext uri="{FF2B5EF4-FFF2-40B4-BE49-F238E27FC236}">
                <a16:creationId xmlns:a16="http://schemas.microsoft.com/office/drawing/2014/main" id="{3BBEEAF4-96A1-427C-B42B-4D40DD33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30" y="2056817"/>
            <a:ext cx="18161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chulzentrum-apensen.de/wp-content/uploads/2024/01/Medienscouts-Logo-1-1024x481.jpg">
            <a:extLst>
              <a:ext uri="{FF2B5EF4-FFF2-40B4-BE49-F238E27FC236}">
                <a16:creationId xmlns:a16="http://schemas.microsoft.com/office/drawing/2014/main" id="{7DE3BB79-B58C-4443-8A6D-0D7C0A4D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5" y="3717033"/>
            <a:ext cx="2304897" cy="108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0328DA4-D665-4F35-9F53-AEDE04720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1242769"/>
            <a:ext cx="2689952" cy="1750363"/>
          </a:xfrm>
          <a:prstGeom prst="rect">
            <a:avLst/>
          </a:prstGeom>
        </p:spPr>
      </p:pic>
      <p:pic>
        <p:nvPicPr>
          <p:cNvPr id="16" name="Picture 2" descr="Windows 11 logo windows 11 hintergrundbild windows 11 hintergrund, png |  PNGWing">
            <a:extLst>
              <a:ext uri="{FF2B5EF4-FFF2-40B4-BE49-F238E27FC236}">
                <a16:creationId xmlns:a16="http://schemas.microsoft.com/office/drawing/2014/main" id="{A203664C-FC4D-4B25-B8EA-0E53D52AD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70" b="99693" l="9022" r="92609">
                        <a14:foregroundMark x1="17826" y1="98157" x2="77283" y2="91551"/>
                        <a14:foregroundMark x1="77283" y1="70200" x2="51413" y2="75422"/>
                        <a14:foregroundMark x1="51413" y1="75422" x2="26739" y2="70814"/>
                        <a14:foregroundMark x1="26739" y1="70814" x2="54891" y2="72965"/>
                        <a14:foregroundMark x1="54891" y1="72965" x2="72065" y2="70814"/>
                        <a14:foregroundMark x1="55109" y1="28111" x2="56957" y2="64823"/>
                        <a14:foregroundMark x1="46087" y1="66206" x2="47500" y2="30108"/>
                        <a14:foregroundMark x1="90652" y1="60522" x2="83043" y2="93856"/>
                        <a14:foregroundMark x1="83043" y1="93856" x2="79565" y2="99846"/>
                        <a14:foregroundMark x1="92065" y1="77419" x2="92826" y2="69432"/>
                        <a14:foregroundMark x1="9130" y1="81567" x2="9130" y2="81567"/>
                        <a14:foregroundMark x1="49348" y1="26575" x2="40761" y2="58065"/>
                        <a14:foregroundMark x1="49022" y1="25346" x2="39348" y2="45008"/>
                        <a14:foregroundMark x1="44674" y1="27803" x2="45543" y2="31490"/>
                        <a14:foregroundMark x1="41413" y1="28418" x2="41413" y2="28418"/>
                        <a14:foregroundMark x1="55109" y1="29032" x2="55109" y2="29032"/>
                        <a14:foregroundMark x1="58043" y1="29493" x2="58043" y2="29493"/>
                        <a14:foregroundMark x1="57717" y1="29954" x2="58152" y2="44700"/>
                        <a14:foregroundMark x1="59348" y1="26575" x2="62935" y2="60676"/>
                        <a14:foregroundMark x1="59130" y1="30415" x2="54783" y2="66206"/>
                        <a14:foregroundMark x1="54783" y1="66206" x2="55870" y2="28879"/>
                        <a14:foregroundMark x1="55870" y1="28879" x2="52826" y2="53610"/>
                        <a14:foregroundMark x1="53261" y1="9370" x2="69348" y2="10292"/>
                        <a14:foregroundMark x1="29022" y1="71275" x2="30652" y2="71275"/>
                        <a14:foregroundMark x1="30978" y1="70200" x2="30326" y2="73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506" y="4546011"/>
            <a:ext cx="2226522" cy="15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5184576" cy="634082"/>
          </a:xfrm>
        </p:spPr>
        <p:txBody>
          <a:bodyPr>
            <a:noAutofit/>
          </a:bodyPr>
          <a:lstStyle/>
          <a:p>
            <a:r>
              <a:rPr lang="de-DE" sz="3200" u="sng" dirty="0"/>
              <a:t>Unser AG-Angebot</a:t>
            </a:r>
            <a:endParaRPr lang="de-DE" sz="3200" u="sng" dirty="0">
              <a:solidFill>
                <a:schemeClr val="tx1"/>
              </a:solidFill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34" y="332656"/>
            <a:ext cx="122253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Grafik 32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260648"/>
            <a:ext cx="1224136" cy="733206"/>
          </a:xfrm>
          <a:prstGeom prst="rect">
            <a:avLst/>
          </a:prstGeom>
        </p:spPr>
      </p:pic>
      <p:pic>
        <p:nvPicPr>
          <p:cNvPr id="4" name="Grafik 3" descr="Ein Bild, das Person, drinnen, Tisch, Gruppe enthält.&#10;&#10;Automatisch generierte Beschreibung">
            <a:extLst>
              <a:ext uri="{FF2B5EF4-FFF2-40B4-BE49-F238E27FC236}">
                <a16:creationId xmlns:a16="http://schemas.microsoft.com/office/drawing/2014/main" id="{313EE1BD-0778-4673-9FEE-BC19E9885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795" r="8192" b="13380"/>
          <a:stretch/>
        </p:blipFill>
        <p:spPr>
          <a:xfrm>
            <a:off x="467544" y="1340768"/>
            <a:ext cx="386689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 descr="Ein Bild, das Person, drinnen, Tisch, Essen enthält.&#10;&#10;Automatisch generierte Beschreibung">
            <a:extLst>
              <a:ext uri="{FF2B5EF4-FFF2-40B4-BE49-F238E27FC236}">
                <a16:creationId xmlns:a16="http://schemas.microsoft.com/office/drawing/2014/main" id="{A875112B-A4BF-46EA-8043-0B3FC9600A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1900" r="13056" b="6879"/>
          <a:stretch/>
        </p:blipFill>
        <p:spPr>
          <a:xfrm>
            <a:off x="1403648" y="3238632"/>
            <a:ext cx="396044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 descr="Ein Bild, das Person, Kleidung, Jacke, Gelände enthält.&#10;&#10;Automatisch generierte Beschreibung">
            <a:extLst>
              <a:ext uri="{FF2B5EF4-FFF2-40B4-BE49-F238E27FC236}">
                <a16:creationId xmlns:a16="http://schemas.microsoft.com/office/drawing/2014/main" id="{2D9813B4-5671-5858-FE84-6FB7856E6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6818" y="1801974"/>
            <a:ext cx="4841776" cy="3631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28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5184576" cy="634082"/>
          </a:xfrm>
        </p:spPr>
        <p:txBody>
          <a:bodyPr>
            <a:noAutofit/>
          </a:bodyPr>
          <a:lstStyle/>
          <a:p>
            <a:r>
              <a:rPr lang="de-DE" sz="3200" u="sng" dirty="0"/>
              <a:t>Unser AG-Angebot</a:t>
            </a:r>
            <a:endParaRPr lang="de-DE" sz="3200" u="sng" dirty="0">
              <a:solidFill>
                <a:schemeClr val="tx1"/>
              </a:solidFill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34" y="332656"/>
            <a:ext cx="122253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Grafik 32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260648"/>
            <a:ext cx="1224136" cy="733206"/>
          </a:xfrm>
          <a:prstGeom prst="rect">
            <a:avLst/>
          </a:prstGeom>
        </p:spPr>
      </p:pic>
      <p:pic>
        <p:nvPicPr>
          <p:cNvPr id="4" name="Grafik 3" descr="Ein Bild, das Tisch, sitzend, Person, drinnen enthält.&#10;&#10;Automatisch generierte Beschreibung">
            <a:extLst>
              <a:ext uri="{FF2B5EF4-FFF2-40B4-BE49-F238E27FC236}">
                <a16:creationId xmlns:a16="http://schemas.microsoft.com/office/drawing/2014/main" id="{FEDFCB26-EA57-4AEB-BADC-D9D7E8FEE0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r="3774" b="23482"/>
          <a:stretch/>
        </p:blipFill>
        <p:spPr>
          <a:xfrm>
            <a:off x="651159" y="1029858"/>
            <a:ext cx="4496905" cy="217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 descr="Ein Bild, das Person, Tisch, drinnen, sitzend enthält.&#10;&#10;Automatisch generierte Beschreibung">
            <a:extLst>
              <a:ext uri="{FF2B5EF4-FFF2-40B4-BE49-F238E27FC236}">
                <a16:creationId xmlns:a16="http://schemas.microsoft.com/office/drawing/2014/main" id="{86A35E78-C480-478C-8C7D-A1F2FAC57E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7385" b="10113"/>
          <a:stretch/>
        </p:blipFill>
        <p:spPr>
          <a:xfrm>
            <a:off x="4427984" y="1412776"/>
            <a:ext cx="3962038" cy="256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 descr="Ein Bild, das drinnen, Person, Junge, Tisch enthält.&#10;&#10;Automatisch generierte Beschreibung">
            <a:extLst>
              <a:ext uri="{FF2B5EF4-FFF2-40B4-BE49-F238E27FC236}">
                <a16:creationId xmlns:a16="http://schemas.microsoft.com/office/drawing/2014/main" id="{D5EBCE45-AB7C-4F7C-A8F6-072D78EAC4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9050" b="18500"/>
          <a:stretch/>
        </p:blipFill>
        <p:spPr>
          <a:xfrm>
            <a:off x="1234173" y="3140968"/>
            <a:ext cx="553487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996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5184576" cy="634082"/>
          </a:xfrm>
        </p:spPr>
        <p:txBody>
          <a:bodyPr>
            <a:noAutofit/>
          </a:bodyPr>
          <a:lstStyle/>
          <a:p>
            <a:r>
              <a:rPr lang="de-DE" sz="3200" u="sng" dirty="0"/>
              <a:t>Unser AG-Angebot</a:t>
            </a:r>
            <a:endParaRPr lang="de-DE" sz="3200" u="sng" dirty="0">
              <a:solidFill>
                <a:schemeClr val="tx1"/>
              </a:solidFill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34" y="332656"/>
            <a:ext cx="122253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Grafik 32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260648"/>
            <a:ext cx="1224136" cy="733206"/>
          </a:xfrm>
          <a:prstGeom prst="rect">
            <a:avLst/>
          </a:prstGeom>
        </p:spPr>
      </p:pic>
      <p:pic>
        <p:nvPicPr>
          <p:cNvPr id="5" name="Grafik 4" descr="Ein Bild, das Im Haus, Mobiliar, Stuhl, Wand enthält.&#10;&#10;Automatisch generierte Beschreibung">
            <a:extLst>
              <a:ext uri="{FF2B5EF4-FFF2-40B4-BE49-F238E27FC236}">
                <a16:creationId xmlns:a16="http://schemas.microsoft.com/office/drawing/2014/main" id="{BE146967-248C-8E2C-07FC-952C9F63F1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0" t="26068" r="12773" b="33827"/>
          <a:stretch/>
        </p:blipFill>
        <p:spPr>
          <a:xfrm>
            <a:off x="467544" y="1556792"/>
            <a:ext cx="806489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78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5184576" cy="634082"/>
          </a:xfrm>
        </p:spPr>
        <p:txBody>
          <a:bodyPr>
            <a:noAutofit/>
          </a:bodyPr>
          <a:lstStyle/>
          <a:p>
            <a:r>
              <a:rPr lang="de-DE" sz="3200" u="sng" dirty="0"/>
              <a:t>Unser AG-Angebot</a:t>
            </a:r>
            <a:endParaRPr lang="de-DE" sz="3200" u="sng" dirty="0">
              <a:solidFill>
                <a:schemeClr val="tx1"/>
              </a:solidFill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34" y="332656"/>
            <a:ext cx="122253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Grafik 32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260648"/>
            <a:ext cx="1224136" cy="733206"/>
          </a:xfrm>
          <a:prstGeom prst="rect">
            <a:avLst/>
          </a:prstGeom>
        </p:spPr>
      </p:pic>
      <p:pic>
        <p:nvPicPr>
          <p:cNvPr id="7" name="Grafik 6" descr="Ein Bild, das körperliche Fitness, Im Haus, Einzelsportarten, Person enthält.&#10;&#10;Automatisch generierte Beschreibung">
            <a:extLst>
              <a:ext uri="{FF2B5EF4-FFF2-40B4-BE49-F238E27FC236}">
                <a16:creationId xmlns:a16="http://schemas.microsoft.com/office/drawing/2014/main" id="{3636E8D8-57ED-2426-06FC-2835CFEC5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9" y="126876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 descr="Ein Bild, das Person, Schuhwerk, Sport, Im Haus enthält.&#10;&#10;Automatisch generierte Beschreibung">
            <a:extLst>
              <a:ext uri="{FF2B5EF4-FFF2-40B4-BE49-F238E27FC236}">
                <a16:creationId xmlns:a16="http://schemas.microsoft.com/office/drawing/2014/main" id="{71B865B0-AD7B-E3D0-425B-42102A5364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352" y="1275826"/>
            <a:ext cx="4023025" cy="301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 descr="Ein Bild, das Sporthalle, Gerichtshof, Halle, Im Haus enthält.&#10;&#10;Automatisch generierte Beschreibung">
            <a:extLst>
              <a:ext uri="{FF2B5EF4-FFF2-40B4-BE49-F238E27FC236}">
                <a16:creationId xmlns:a16="http://schemas.microsoft.com/office/drawing/2014/main" id="{D82228A9-5A8C-3F28-E739-43112865BD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4" b="35588"/>
          <a:stretch/>
        </p:blipFill>
        <p:spPr>
          <a:xfrm>
            <a:off x="1113284" y="4581128"/>
            <a:ext cx="7736138" cy="2185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18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t="7073" r="9918" b="23615"/>
          <a:stretch/>
        </p:blipFill>
        <p:spPr>
          <a:xfrm>
            <a:off x="179512" y="404664"/>
            <a:ext cx="8713963" cy="5976664"/>
          </a:xfrm>
        </p:spPr>
      </p:pic>
      <p:pic>
        <p:nvPicPr>
          <p:cNvPr id="6" name="Grafik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620688"/>
            <a:ext cx="2043775" cy="12241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20688"/>
            <a:ext cx="2304256" cy="10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972C40FA-A48E-44C1-AA5F-1918C5B21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4" y="359546"/>
            <a:ext cx="849205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Grafik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4664"/>
            <a:ext cx="2043775" cy="12241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6672"/>
            <a:ext cx="2304256" cy="10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46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864095"/>
          </a:xfrm>
        </p:spPr>
        <p:txBody>
          <a:bodyPr/>
          <a:lstStyle/>
          <a:p>
            <a:pPr algn="l"/>
            <a:r>
              <a:rPr lang="de-DE" dirty="0"/>
              <a:t>             </a:t>
            </a:r>
            <a:r>
              <a:rPr lang="de-DE" sz="3600" u="sng" dirty="0">
                <a:solidFill>
                  <a:schemeClr val="tx1"/>
                </a:solidFill>
              </a:rPr>
              <a:t>Die Schullandschaft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375353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Grafik 17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88640"/>
            <a:ext cx="1395289" cy="83572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9160955-F1F0-429E-84AB-FEEB9A232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04" y="1582601"/>
            <a:ext cx="2407177" cy="1587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D468A8D-A39D-42BB-B256-02F5EF808425}"/>
              </a:ext>
            </a:extLst>
          </p:cNvPr>
          <p:cNvSpPr txBox="1"/>
          <p:nvPr/>
        </p:nvSpPr>
        <p:spPr>
          <a:xfrm>
            <a:off x="1259632" y="1610977"/>
            <a:ext cx="1426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Realschule Süd</a:t>
            </a:r>
          </a:p>
          <a:p>
            <a:pPr algn="ctr"/>
            <a:r>
              <a:rPr lang="de-DE" sz="1400" b="1" dirty="0"/>
              <a:t>Buxtehude</a:t>
            </a:r>
            <a:endParaRPr lang="de-DE" sz="16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1FA17B-1E0C-45FA-82E1-0E6FF2D0F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860" y="1582601"/>
            <a:ext cx="2520280" cy="1611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86AD288-7B84-4326-8862-453AF6FFF201}"/>
              </a:ext>
            </a:extLst>
          </p:cNvPr>
          <p:cNvSpPr txBox="1"/>
          <p:nvPr/>
        </p:nvSpPr>
        <p:spPr>
          <a:xfrm>
            <a:off x="4499992" y="1646433"/>
            <a:ext cx="1278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IGS Buxtehude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77BAD3B-2DA0-42A2-ACE2-843F8F08E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229" y="1526769"/>
            <a:ext cx="2415770" cy="1679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4CA3AFF-FCE6-4C0B-8199-7F1E992AACDF}"/>
              </a:ext>
            </a:extLst>
          </p:cNvPr>
          <p:cNvSpPr txBox="1"/>
          <p:nvPr/>
        </p:nvSpPr>
        <p:spPr>
          <a:xfrm>
            <a:off x="6319311" y="1622822"/>
            <a:ext cx="1427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Gymnasium Süd </a:t>
            </a:r>
          </a:p>
          <a:p>
            <a:r>
              <a:rPr lang="de-DE" sz="1400" b="1" dirty="0"/>
              <a:t>Buxtehude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5C9E5FC-2106-4AB7-A971-310E0EBB8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8164" y="3573016"/>
            <a:ext cx="2576014" cy="1587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D519C6-0F05-4FF1-BEE7-C0E073672B3F}"/>
              </a:ext>
            </a:extLst>
          </p:cNvPr>
          <p:cNvSpPr txBox="1"/>
          <p:nvPr/>
        </p:nvSpPr>
        <p:spPr>
          <a:xfrm>
            <a:off x="2267744" y="3499831"/>
            <a:ext cx="257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Aue-Geest-Gymnasium</a:t>
            </a:r>
          </a:p>
          <a:p>
            <a:r>
              <a:rPr lang="de-DE" sz="1400" b="1" dirty="0"/>
              <a:t>           Harsefeld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FD8BB4F-BADE-416D-9740-B474FD0E3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3758" y="3619677"/>
            <a:ext cx="2520280" cy="163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F3F24FD-F966-41C3-9852-DCD34809E350}"/>
              </a:ext>
            </a:extLst>
          </p:cNvPr>
          <p:cNvSpPr txBox="1"/>
          <p:nvPr/>
        </p:nvSpPr>
        <p:spPr>
          <a:xfrm>
            <a:off x="4964842" y="4688347"/>
            <a:ext cx="1472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Hauptschule Süd </a:t>
            </a:r>
          </a:p>
          <a:p>
            <a:r>
              <a:rPr lang="de-DE" sz="1400" b="1" dirty="0"/>
              <a:t>Buxtehude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E6F403C-21FA-4D5A-822E-C93923831C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055" y="1196752"/>
            <a:ext cx="8353425" cy="528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1171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  </a:t>
            </a:r>
            <a:r>
              <a:rPr lang="de-DE" sz="1800" u="sng" dirty="0">
                <a:solidFill>
                  <a:schemeClr val="tx1"/>
                </a:solidFill>
              </a:rPr>
              <a:t>Die</a:t>
            </a:r>
            <a:r>
              <a:rPr lang="de-DE" sz="3600" u="sng" dirty="0">
                <a:solidFill>
                  <a:schemeClr val="tx1"/>
                </a:solidFill>
              </a:rPr>
              <a:t> </a:t>
            </a:r>
            <a:r>
              <a:rPr lang="de-DE" sz="3200" u="sng" dirty="0">
                <a:solidFill>
                  <a:schemeClr val="tx1"/>
                </a:solidFill>
              </a:rPr>
              <a:t>Abschlüsse</a:t>
            </a:r>
            <a:r>
              <a:rPr lang="de-DE" sz="3600" u="sng" dirty="0">
                <a:solidFill>
                  <a:schemeClr val="tx1"/>
                </a:solidFill>
              </a:rPr>
              <a:t> </a:t>
            </a:r>
            <a:r>
              <a:rPr lang="de-DE" sz="1800" u="sng" dirty="0">
                <a:solidFill>
                  <a:schemeClr val="tx1"/>
                </a:solidFill>
              </a:rPr>
              <a:t>an der </a:t>
            </a:r>
            <a:r>
              <a:rPr lang="de-DE" sz="3200" u="sng" dirty="0">
                <a:solidFill>
                  <a:schemeClr val="tx1"/>
                </a:solidFill>
              </a:rPr>
              <a:t>Oberschule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06" y="1863784"/>
            <a:ext cx="3275463" cy="399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Inhaltsplatzhalter 5"/>
          <p:cNvSpPr txBox="1">
            <a:spLocks/>
          </p:cNvSpPr>
          <p:nvPr/>
        </p:nvSpPr>
        <p:spPr>
          <a:xfrm>
            <a:off x="4572000" y="1916832"/>
            <a:ext cx="396044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 können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alle Abschlüsse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erworben werden: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Nach Klasse 9: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Hauptschulabschluss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Nach Klasse 10: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Sekundarabschluss I – Hauptschulabschluss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Sekundarabschluss I – Realschulabschluss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Erweiterter Sekundarabschluss I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6672"/>
            <a:ext cx="1368152" cy="64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2656"/>
            <a:ext cx="1418456" cy="849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de-DE" sz="3600" dirty="0"/>
              <a:t>                    </a:t>
            </a:r>
            <a:r>
              <a:rPr lang="de-DE" sz="3600" u="sng" dirty="0">
                <a:solidFill>
                  <a:schemeClr val="tx1"/>
                </a:solidFill>
              </a:rPr>
              <a:t>Der Stundenplan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512168" cy="71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88640"/>
            <a:ext cx="1346448" cy="80646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628800"/>
            <a:ext cx="10144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977C5E5-FE91-65CF-4963-B460A66A2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88" y="1628800"/>
            <a:ext cx="7886700" cy="453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3200" u="sng" dirty="0">
                <a:solidFill>
                  <a:schemeClr val="tx1"/>
                </a:solidFill>
                <a:cs typeface="Arial" panose="020B0604020202020204" pitchFamily="34" charset="0"/>
              </a:rPr>
              <a:t>Das Kurssystem in der </a:t>
            </a:r>
            <a:br>
              <a:rPr lang="de-DE" sz="3200" u="sng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de-DE" sz="3200" u="sng" dirty="0">
                <a:solidFill>
                  <a:schemeClr val="tx1"/>
                </a:solidFill>
                <a:cs typeface="Arial" panose="020B0604020202020204" pitchFamily="34" charset="0"/>
              </a:rPr>
              <a:t>Oberschule Apensen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4400" y="1530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2656"/>
            <a:ext cx="1368152" cy="64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1224136" cy="73320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E40C0E-9C7F-E21A-7B39-21E958E94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1417638"/>
            <a:ext cx="78867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de-DE" sz="3600" dirty="0"/>
              <a:t>              </a:t>
            </a:r>
            <a:r>
              <a:rPr lang="de-DE" sz="3200" u="sng" dirty="0">
                <a:solidFill>
                  <a:schemeClr val="tx1"/>
                </a:solidFill>
              </a:rPr>
              <a:t>Ihr Kind </a:t>
            </a:r>
            <a:r>
              <a:rPr lang="de-DE" sz="1800" u="sng" dirty="0">
                <a:solidFill>
                  <a:schemeClr val="tx1"/>
                </a:solidFill>
              </a:rPr>
              <a:t>steht bei uns </a:t>
            </a:r>
            <a:r>
              <a:rPr lang="de-DE" sz="3200" u="sng" dirty="0">
                <a:solidFill>
                  <a:schemeClr val="tx1"/>
                </a:solidFill>
              </a:rPr>
              <a:t>im Mittelpunkt</a:t>
            </a: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34" y="332656"/>
            <a:ext cx="122253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Grafik 32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260648"/>
            <a:ext cx="1224136" cy="733206"/>
          </a:xfrm>
          <a:prstGeom prst="rect">
            <a:avLst/>
          </a:prstGeom>
        </p:spPr>
      </p:pic>
      <p:pic>
        <p:nvPicPr>
          <p:cNvPr id="34" name="Inhaltsplatzhalter 7">
            <a:extLst>
              <a:ext uri="{FF2B5EF4-FFF2-40B4-BE49-F238E27FC236}">
                <a16:creationId xmlns:a16="http://schemas.microsoft.com/office/drawing/2014/main" id="{4D6BE785-553B-4647-9FC9-1CF349AC2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t="10415" r="9918" b="27272"/>
          <a:stretch/>
        </p:blipFill>
        <p:spPr>
          <a:xfrm>
            <a:off x="89890" y="1115371"/>
            <a:ext cx="8964217" cy="5527528"/>
          </a:xfrm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F883FA80-D81C-41CC-94D3-069BBD6F4A1E}"/>
              </a:ext>
            </a:extLst>
          </p:cNvPr>
          <p:cNvSpPr/>
          <p:nvPr/>
        </p:nvSpPr>
        <p:spPr>
          <a:xfrm>
            <a:off x="6156176" y="1551946"/>
            <a:ext cx="2664296" cy="1008112"/>
          </a:xfrm>
          <a:prstGeom prst="wedgeEllipseCallout">
            <a:avLst>
              <a:gd name="adj1" fmla="val -39034"/>
              <a:gd name="adj2" fmla="val 30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Teamfähigkeit Selbstständigkeit</a:t>
            </a:r>
          </a:p>
        </p:txBody>
      </p:sp>
      <p:sp>
        <p:nvSpPr>
          <p:cNvPr id="35" name="Sprechblase: oval 34">
            <a:extLst>
              <a:ext uri="{FF2B5EF4-FFF2-40B4-BE49-F238E27FC236}">
                <a16:creationId xmlns:a16="http://schemas.microsoft.com/office/drawing/2014/main" id="{BAFDDE03-17C5-479D-A5DC-4F6B9F2B7DE3}"/>
              </a:ext>
            </a:extLst>
          </p:cNvPr>
          <p:cNvSpPr/>
          <p:nvPr/>
        </p:nvSpPr>
        <p:spPr>
          <a:xfrm>
            <a:off x="3203847" y="1115371"/>
            <a:ext cx="2736304" cy="1008112"/>
          </a:xfrm>
          <a:prstGeom prst="wedgeEllipseCallout">
            <a:avLst>
              <a:gd name="adj1" fmla="val -39034"/>
              <a:gd name="adj2" fmla="val 30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kleine Klassen Klassenlehrerprinzip</a:t>
            </a:r>
          </a:p>
        </p:txBody>
      </p:sp>
      <p:sp>
        <p:nvSpPr>
          <p:cNvPr id="36" name="Sprechblase: oval 35">
            <a:extLst>
              <a:ext uri="{FF2B5EF4-FFF2-40B4-BE49-F238E27FC236}">
                <a16:creationId xmlns:a16="http://schemas.microsoft.com/office/drawing/2014/main" id="{EE8D622A-9C73-491C-8934-3FF002991838}"/>
              </a:ext>
            </a:extLst>
          </p:cNvPr>
          <p:cNvSpPr/>
          <p:nvPr/>
        </p:nvSpPr>
        <p:spPr>
          <a:xfrm>
            <a:off x="6277725" y="2769561"/>
            <a:ext cx="2879144" cy="1080120"/>
          </a:xfrm>
          <a:prstGeom prst="wedgeEllipseCallout">
            <a:avLst>
              <a:gd name="adj1" fmla="val -39034"/>
              <a:gd name="adj2" fmla="val 30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Lions Quest (sozial stark) Verantwortung übernehmen</a:t>
            </a:r>
          </a:p>
        </p:txBody>
      </p:sp>
      <p:sp>
        <p:nvSpPr>
          <p:cNvPr id="37" name="Sprechblase: oval 36">
            <a:extLst>
              <a:ext uri="{FF2B5EF4-FFF2-40B4-BE49-F238E27FC236}">
                <a16:creationId xmlns:a16="http://schemas.microsoft.com/office/drawing/2014/main" id="{894FC68C-C804-4907-B561-ECA86B6D6CAA}"/>
              </a:ext>
            </a:extLst>
          </p:cNvPr>
          <p:cNvSpPr/>
          <p:nvPr/>
        </p:nvSpPr>
        <p:spPr>
          <a:xfrm>
            <a:off x="6398833" y="4161825"/>
            <a:ext cx="2304256" cy="864096"/>
          </a:xfrm>
          <a:prstGeom prst="wedgeEllipseCallout">
            <a:avLst>
              <a:gd name="adj1" fmla="val -39034"/>
              <a:gd name="adj2" fmla="val 30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Individuelle Förderung</a:t>
            </a:r>
          </a:p>
        </p:txBody>
      </p:sp>
      <p:sp>
        <p:nvSpPr>
          <p:cNvPr id="38" name="Sprechblase: oval 37">
            <a:extLst>
              <a:ext uri="{FF2B5EF4-FFF2-40B4-BE49-F238E27FC236}">
                <a16:creationId xmlns:a16="http://schemas.microsoft.com/office/drawing/2014/main" id="{778C89E9-A9D1-44D7-BC9C-F830E47FFFFA}"/>
              </a:ext>
            </a:extLst>
          </p:cNvPr>
          <p:cNvSpPr/>
          <p:nvPr/>
        </p:nvSpPr>
        <p:spPr>
          <a:xfrm>
            <a:off x="5148064" y="5175124"/>
            <a:ext cx="2880320" cy="864096"/>
          </a:xfrm>
          <a:prstGeom prst="wedgeEllipseCallout">
            <a:avLst>
              <a:gd name="adj1" fmla="val -39034"/>
              <a:gd name="adj2" fmla="val 30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Klassenfahrten Sportturniere/Schulfeste</a:t>
            </a:r>
          </a:p>
        </p:txBody>
      </p:sp>
      <p:sp>
        <p:nvSpPr>
          <p:cNvPr id="39" name="Sprechblase: oval 38">
            <a:extLst>
              <a:ext uri="{FF2B5EF4-FFF2-40B4-BE49-F238E27FC236}">
                <a16:creationId xmlns:a16="http://schemas.microsoft.com/office/drawing/2014/main" id="{4C61A767-7210-4749-8F6B-31664CB86878}"/>
              </a:ext>
            </a:extLst>
          </p:cNvPr>
          <p:cNvSpPr/>
          <p:nvPr/>
        </p:nvSpPr>
        <p:spPr>
          <a:xfrm>
            <a:off x="3407296" y="5859505"/>
            <a:ext cx="2304256" cy="864096"/>
          </a:xfrm>
          <a:prstGeom prst="wedgeEllipseCallout">
            <a:avLst>
              <a:gd name="adj1" fmla="val -39034"/>
              <a:gd name="adj2" fmla="val 30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Projekttage Projektwochen</a:t>
            </a:r>
          </a:p>
        </p:txBody>
      </p:sp>
      <p:sp>
        <p:nvSpPr>
          <p:cNvPr id="40" name="Sprechblase: oval 39">
            <a:extLst>
              <a:ext uri="{FF2B5EF4-FFF2-40B4-BE49-F238E27FC236}">
                <a16:creationId xmlns:a16="http://schemas.microsoft.com/office/drawing/2014/main" id="{F012DBE2-BFEC-4855-945F-B933BAF3A0C3}"/>
              </a:ext>
            </a:extLst>
          </p:cNvPr>
          <p:cNvSpPr/>
          <p:nvPr/>
        </p:nvSpPr>
        <p:spPr>
          <a:xfrm>
            <a:off x="457200" y="5148869"/>
            <a:ext cx="3477899" cy="864096"/>
          </a:xfrm>
          <a:prstGeom prst="wedgeEllipseCallout">
            <a:avLst>
              <a:gd name="adj1" fmla="val -39034"/>
              <a:gd name="adj2" fmla="val 30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Schulpartnerschaften mit Polen und Frankreich </a:t>
            </a:r>
          </a:p>
        </p:txBody>
      </p:sp>
      <p:sp>
        <p:nvSpPr>
          <p:cNvPr id="14" name="Sprechblase: oval 13">
            <a:extLst>
              <a:ext uri="{FF2B5EF4-FFF2-40B4-BE49-F238E27FC236}">
                <a16:creationId xmlns:a16="http://schemas.microsoft.com/office/drawing/2014/main" id="{39EF9613-D517-426B-8233-116F62627B03}"/>
              </a:ext>
            </a:extLst>
          </p:cNvPr>
          <p:cNvSpPr/>
          <p:nvPr/>
        </p:nvSpPr>
        <p:spPr>
          <a:xfrm>
            <a:off x="427480" y="4095220"/>
            <a:ext cx="2304256" cy="864096"/>
          </a:xfrm>
          <a:prstGeom prst="wedgeEllipseCallout">
            <a:avLst>
              <a:gd name="adj1" fmla="val -39034"/>
              <a:gd name="adj2" fmla="val 30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DELF-/PET-Zertifikate</a:t>
            </a:r>
          </a:p>
        </p:txBody>
      </p:sp>
      <p:sp>
        <p:nvSpPr>
          <p:cNvPr id="15" name="Sprechblase: oval 14">
            <a:extLst>
              <a:ext uri="{FF2B5EF4-FFF2-40B4-BE49-F238E27FC236}">
                <a16:creationId xmlns:a16="http://schemas.microsoft.com/office/drawing/2014/main" id="{EA74178F-9B11-474A-8AC4-64F3024DB787}"/>
              </a:ext>
            </a:extLst>
          </p:cNvPr>
          <p:cNvSpPr/>
          <p:nvPr/>
        </p:nvSpPr>
        <p:spPr>
          <a:xfrm>
            <a:off x="36104" y="2749077"/>
            <a:ext cx="2695632" cy="1134474"/>
          </a:xfrm>
          <a:prstGeom prst="wedgeEllipseCallout">
            <a:avLst>
              <a:gd name="adj1" fmla="val -39034"/>
              <a:gd name="adj2" fmla="val 30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Berufsorientierung    </a:t>
            </a:r>
          </a:p>
          <a:p>
            <a:pPr algn="ctr"/>
            <a:r>
              <a:rPr lang="de-DE" sz="1400" b="1" dirty="0"/>
              <a:t>2 Praktika Schülerfirma</a:t>
            </a:r>
          </a:p>
        </p:txBody>
      </p:sp>
      <p:sp>
        <p:nvSpPr>
          <p:cNvPr id="16" name="Sprechblase: oval 15">
            <a:extLst>
              <a:ext uri="{FF2B5EF4-FFF2-40B4-BE49-F238E27FC236}">
                <a16:creationId xmlns:a16="http://schemas.microsoft.com/office/drawing/2014/main" id="{965DC488-6911-48F0-BA7D-D7B20F470877}"/>
              </a:ext>
            </a:extLst>
          </p:cNvPr>
          <p:cNvSpPr/>
          <p:nvPr/>
        </p:nvSpPr>
        <p:spPr>
          <a:xfrm>
            <a:off x="427480" y="1691435"/>
            <a:ext cx="2956960" cy="864096"/>
          </a:xfrm>
          <a:prstGeom prst="wedgeEllipseCallout">
            <a:avLst>
              <a:gd name="adj1" fmla="val -39034"/>
              <a:gd name="adj2" fmla="val 30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Beratung + Hilfe (Schulsozialpädagogin/ Beratungslehrerin</a:t>
            </a:r>
          </a:p>
        </p:txBody>
      </p:sp>
      <p:sp>
        <p:nvSpPr>
          <p:cNvPr id="17" name="Sprechblase: oval 16">
            <a:extLst>
              <a:ext uri="{FF2B5EF4-FFF2-40B4-BE49-F238E27FC236}">
                <a16:creationId xmlns:a16="http://schemas.microsoft.com/office/drawing/2014/main" id="{C1003F6D-C722-455F-A552-8D27A6A9CB8B}"/>
              </a:ext>
            </a:extLst>
          </p:cNvPr>
          <p:cNvSpPr/>
          <p:nvPr/>
        </p:nvSpPr>
        <p:spPr>
          <a:xfrm>
            <a:off x="2809701" y="2258975"/>
            <a:ext cx="3499445" cy="1494326"/>
          </a:xfrm>
          <a:prstGeom prst="wedgeEllipseCallout">
            <a:avLst>
              <a:gd name="adj1" fmla="val -39034"/>
              <a:gd name="adj2" fmla="val 30176"/>
            </a:avLst>
          </a:prstGeom>
          <a:solidFill>
            <a:srgbClr val="FF33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gemeinsames Ziel: </a:t>
            </a:r>
          </a:p>
          <a:p>
            <a:pPr algn="ctr"/>
            <a:r>
              <a:rPr lang="de-DE" sz="1400" b="1" dirty="0"/>
              <a:t>der bestmögliche persönliche Schulabschluss</a:t>
            </a:r>
          </a:p>
        </p:txBody>
      </p:sp>
    </p:spTree>
    <p:extLst>
      <p:ext uri="{BB962C8B-B14F-4D97-AF65-F5344CB8AC3E}">
        <p14:creationId xmlns:p14="http://schemas.microsoft.com/office/powerpoint/2010/main" val="186846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9B3E6CC6-27BA-4D3D-ADF6-83526366A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707372"/>
            <a:ext cx="4610743" cy="3781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065F03-83FB-455E-AFAB-5344A433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Digitalisierung – </a:t>
            </a:r>
            <a:r>
              <a:rPr lang="de-DE" sz="1800" dirty="0"/>
              <a:t>es geht immer weiter! </a:t>
            </a:r>
            <a:endParaRPr lang="de-DE" sz="3200" dirty="0"/>
          </a:p>
        </p:txBody>
      </p:sp>
      <p:pic>
        <p:nvPicPr>
          <p:cNvPr id="4" name="Grafik 3" descr="logo.jpg">
            <a:extLst>
              <a:ext uri="{FF2B5EF4-FFF2-40B4-BE49-F238E27FC236}">
                <a16:creationId xmlns:a16="http://schemas.microsoft.com/office/drawing/2014/main" id="{C253AD6A-C157-4AD5-9BCB-49F6092F04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9535"/>
            <a:ext cx="1224136" cy="73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2" descr="https://sz-apensen.de/iserv/file/preview/m/RmlsZXMvRm90b3MvSG9tZXBhZ2UvSU1HXzE2NzYuSlBH">
            <a:extLst>
              <a:ext uri="{FF2B5EF4-FFF2-40B4-BE49-F238E27FC236}">
                <a16:creationId xmlns:a16="http://schemas.microsoft.com/office/drawing/2014/main" id="{853A8F32-0700-4ED8-A488-3830E6EA7B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32D7EF0-1162-40AF-BE20-906DCF284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85" y="4019655"/>
            <a:ext cx="3418276" cy="256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48597F9-4C0F-46DE-8F59-1F803510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34" y="332656"/>
            <a:ext cx="122253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sz-apensen.de/iserv/fs/file/mail/thomas.leffler@sz-apensen.de/SU5CT1g/44053/2/PXL_20250206_133746667.jpg">
            <a:extLst>
              <a:ext uri="{FF2B5EF4-FFF2-40B4-BE49-F238E27FC236}">
                <a16:creationId xmlns:a16="http://schemas.microsoft.com/office/drawing/2014/main" id="{09A67D64-3BBA-4229-83A6-4336B85C48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008891-23B4-44EA-8B29-C7B7044AD8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319679"/>
            <a:ext cx="3702636" cy="2780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8359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</Words>
  <Application>Microsoft Office PowerPoint</Application>
  <PresentationFormat>Bildschirmpräsentation (4:3)</PresentationFormat>
  <Paragraphs>43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9" baseType="lpstr">
      <vt:lpstr>Arial</vt:lpstr>
      <vt:lpstr>Calibri</vt:lpstr>
      <vt:lpstr>Larissa-Design</vt:lpstr>
      <vt:lpstr>PowerPoint-Präsentation</vt:lpstr>
      <vt:lpstr>PowerPoint-Präsentation</vt:lpstr>
      <vt:lpstr>PowerPoint-Präsentation</vt:lpstr>
      <vt:lpstr>             Die Schullandschaft</vt:lpstr>
      <vt:lpstr>  Die Abschlüsse an der Oberschule</vt:lpstr>
      <vt:lpstr>                    Der Stundenplan</vt:lpstr>
      <vt:lpstr>Das Kurssystem in der  Oberschule Apensen</vt:lpstr>
      <vt:lpstr>              Ihr Kind steht bei uns im Mittelpunkt</vt:lpstr>
      <vt:lpstr>Digitalisierung – es geht immer weiter! </vt:lpstr>
      <vt:lpstr>Digitalisierung – es geht immer weiter! </vt:lpstr>
      <vt:lpstr>Digitalisierung – es geht immer weiter! </vt:lpstr>
      <vt:lpstr>Digitalisierung – es geht immer weiter! </vt:lpstr>
      <vt:lpstr>Unser AG-Angebot</vt:lpstr>
      <vt:lpstr>Unser AG-Angebot</vt:lpstr>
      <vt:lpstr>Unser AG-Angebot</vt:lpstr>
      <vt:lpstr>Unser AG-Angebot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Holtfreter</dc:creator>
  <cp:lastModifiedBy>Thomas Leffler</cp:lastModifiedBy>
  <cp:revision>206</cp:revision>
  <dcterms:created xsi:type="dcterms:W3CDTF">2014-02-13T15:22:48Z</dcterms:created>
  <dcterms:modified xsi:type="dcterms:W3CDTF">2025-09-29T07:01:34Z</dcterms:modified>
</cp:coreProperties>
</file>